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7" r:id="rId2"/>
    <p:sldId id="260" r:id="rId3"/>
    <p:sldId id="264" r:id="rId4"/>
    <p:sldId id="263" r:id="rId5"/>
    <p:sldId id="274" r:id="rId6"/>
    <p:sldId id="275" r:id="rId7"/>
    <p:sldId id="276" r:id="rId8"/>
    <p:sldId id="277" r:id="rId9"/>
    <p:sldId id="272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80" d="100"/>
          <a:sy n="80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082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464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351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619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30/09/2024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676" y="0"/>
            <a:ext cx="1143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199" y="4131752"/>
            <a:ext cx="6384925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 u="none" strike="noStrike" cap="none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MODELOS</a:t>
            </a:r>
            <a:endParaRPr dirty="0"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APRESENTAÇÃO D</a:t>
            </a: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OS RESULTADOS</a:t>
            </a:r>
            <a:endParaRPr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 descr="Pessoa na frente de um laptop&#10;&#10;Descrição gerada automaticamente"/>
          <p:cNvPicPr preferRelativeResize="0"/>
          <p:nvPr/>
        </p:nvPicPr>
        <p:blipFill rotWithShape="1">
          <a:blip r:embed="rId3">
            <a:alphaModFix amt="35000"/>
          </a:blip>
          <a:srcRect r="15905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/>
            <a:r>
              <a:rPr lang="pt-BR" dirty="0">
                <a:latin typeface="Montserrat" pitchFamily="2" charset="0"/>
              </a:rPr>
              <a:t>Esse projeto consiste em, a partir de dados de campanhas piloto, utilizar conceitos de estatística, programação e ciência de dados para criar modelos para a segmentação de clientes em campanhas de marketing em uma plataforma de delivery e prever os clientes mais propensos a aceitar campanhas futuras.</a:t>
            </a:r>
            <a:endParaRPr dirty="0">
              <a:latin typeface="Montserrat" pitchFamily="2" charset="0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Introdução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147362"/>
            <a:ext cx="6703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9" descr="Homem segurando computador portátil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l="6187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9" descr="Homem na frente de um laptop&#10;&#10;Descrição gerada automaticamente"/>
          <p:cNvPicPr preferRelativeResize="0"/>
          <p:nvPr/>
        </p:nvPicPr>
        <p:blipFill rotWithShape="1">
          <a:blip r:embed="rId4">
            <a:alphaModFix amt="20000"/>
          </a:blip>
          <a:srcRect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Objetivo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avLst/>
            <a:gdLst/>
            <a:ahLst/>
            <a:cxnLst/>
            <a:rect l="l" t="t" r="r" b="b"/>
            <a:pathLst>
              <a:path w="4403296" h="6858000" extrusionOk="0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82072" y="1856900"/>
            <a:ext cx="5411326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Criar um modelo de clusterização para segmentar os clientes em grupos para campanhas de marketing e criar um modelo de classificação para prever se os clientes vão aceitar as futuras campanhas. Tudo isso visando otimizar as campanhas e torná-las mais lucrativas.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Clusterização - Clusters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C7171B0-3196-8774-98C7-84E7136352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75796"/>
              </p:ext>
            </p:extLst>
          </p:nvPr>
        </p:nvGraphicFramePr>
        <p:xfrm>
          <a:off x="1271162" y="2194503"/>
          <a:ext cx="9649676" cy="34803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8824">
                  <a:extLst>
                    <a:ext uri="{9D8B030D-6E8A-4147-A177-3AD203B41FA5}">
                      <a16:colId xmlns:a16="http://schemas.microsoft.com/office/drawing/2014/main" val="215073668"/>
                    </a:ext>
                  </a:extLst>
                </a:gridCol>
                <a:gridCol w="3552028">
                  <a:extLst>
                    <a:ext uri="{9D8B030D-6E8A-4147-A177-3AD203B41FA5}">
                      <a16:colId xmlns:a16="http://schemas.microsoft.com/office/drawing/2014/main" val="3148904341"/>
                    </a:ext>
                  </a:extLst>
                </a:gridCol>
                <a:gridCol w="3048824">
                  <a:extLst>
                    <a:ext uri="{9D8B030D-6E8A-4147-A177-3AD203B41FA5}">
                      <a16:colId xmlns:a16="http://schemas.microsoft.com/office/drawing/2014/main" val="2640755020"/>
                    </a:ext>
                  </a:extLst>
                </a:gridCol>
              </a:tblGrid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0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1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2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17108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Renda alta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Renda baixa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Renda média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093665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muitas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poucas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muitas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0011744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Gasta muito em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Gasta pouco em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Gasta moderadamente em compras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9300469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Provavelmente não tem filhos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Provavelmente tem filhos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Provavelmente tem filhos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2160528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poucas compras com desconto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algumas compras com desconto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Faz muitas compras com desconto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7399919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Visita pouco o site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Visita muito o site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Visita muito o site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1371350"/>
                  </a:ext>
                </a:extLst>
              </a:tr>
              <a:tr h="6000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Alta escolaridade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Único grupo que tem pessoas com escolaridade baixa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Alta escolaridade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3416997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Aceita campanhas facilmente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Dificilmente aceita campanhas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Pode aceitar campanhas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3166663"/>
                  </a:ext>
                </a:extLst>
              </a:tr>
              <a:tr h="3200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É cliente há menos tempo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effectLst/>
                          <a:latin typeface="Montserrat" pitchFamily="2" charset="0"/>
                        </a:rPr>
                        <a:t>É cliente há menos tempo</a:t>
                      </a:r>
                      <a:endParaRPr lang="pt-BR" sz="1200" b="0" i="0" u="none" strike="noStrike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Montserrat" pitchFamily="2" charset="0"/>
                        </a:rPr>
                        <a:t>É cliente há mais tempo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71647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Clusterização - Indicadores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A06C8-C0FF-0489-E851-9043AE59B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39" y="2248756"/>
            <a:ext cx="2880000" cy="21568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7A1F437-321C-82DB-EC9A-CE1401761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720" y="2254996"/>
            <a:ext cx="2880000" cy="2144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2AAC930-4169-6EA3-F23E-CD9968038B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2700" y="2263396"/>
            <a:ext cx="2880000" cy="21276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E4AB6B2-F012-AE4D-3EF7-DA76EAAAE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739" y="4541658"/>
            <a:ext cx="2880000" cy="210512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304D658-DE66-56BD-8662-31CE6E4991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720" y="4489698"/>
            <a:ext cx="2880000" cy="220904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051B5C-D52A-0E84-5E40-DB054C8108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2700" y="4501698"/>
            <a:ext cx="2880000" cy="2185040"/>
          </a:xfrm>
          <a:prstGeom prst="rect">
            <a:avLst/>
          </a:prstGeom>
        </p:spPr>
      </p:pic>
      <p:sp>
        <p:nvSpPr>
          <p:cNvPr id="17" name="Google Shape;302;p9">
            <a:extLst>
              <a:ext uri="{FF2B5EF4-FFF2-40B4-BE49-F238E27FC236}">
                <a16:creationId xmlns:a16="http://schemas.microsoft.com/office/drawing/2014/main" id="{CB1B61F7-01A0-438B-F534-21D2E9B68366}"/>
              </a:ext>
            </a:extLst>
          </p:cNvPr>
          <p:cNvSpPr txBox="1"/>
          <p:nvPr/>
        </p:nvSpPr>
        <p:spPr>
          <a:xfrm>
            <a:off x="1078739" y="1845725"/>
            <a:ext cx="288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Renda</a:t>
            </a:r>
            <a:endParaRPr lang="pt-BR" dirty="0">
              <a:latin typeface="Montserrat" pitchFamily="2" charset="0"/>
            </a:endParaRPr>
          </a:p>
        </p:txBody>
      </p:sp>
      <p:sp>
        <p:nvSpPr>
          <p:cNvPr id="18" name="Google Shape;302;p9">
            <a:extLst>
              <a:ext uri="{FF2B5EF4-FFF2-40B4-BE49-F238E27FC236}">
                <a16:creationId xmlns:a16="http://schemas.microsoft.com/office/drawing/2014/main" id="{8DB87F9D-03E6-1020-9BEE-BAF085350772}"/>
              </a:ext>
            </a:extLst>
          </p:cNvPr>
          <p:cNvSpPr txBox="1"/>
          <p:nvPr/>
        </p:nvSpPr>
        <p:spPr>
          <a:xfrm>
            <a:off x="4470719" y="1845725"/>
            <a:ext cx="288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Total de Compras</a:t>
            </a:r>
            <a:endParaRPr lang="pt-BR" dirty="0">
              <a:latin typeface="Montserrat" pitchFamily="2" charset="0"/>
            </a:endParaRPr>
          </a:p>
        </p:txBody>
      </p:sp>
      <p:sp>
        <p:nvSpPr>
          <p:cNvPr id="19" name="Google Shape;302;p9">
            <a:extLst>
              <a:ext uri="{FF2B5EF4-FFF2-40B4-BE49-F238E27FC236}">
                <a16:creationId xmlns:a16="http://schemas.microsoft.com/office/drawing/2014/main" id="{A6C80EDE-A1F3-33E3-9E15-2F7CE0566148}"/>
              </a:ext>
            </a:extLst>
          </p:cNvPr>
          <p:cNvSpPr txBox="1"/>
          <p:nvPr/>
        </p:nvSpPr>
        <p:spPr>
          <a:xfrm>
            <a:off x="7862700" y="1845725"/>
            <a:ext cx="2880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Total Gasto</a:t>
            </a:r>
            <a:endParaRPr lang="pt-BR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953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Classificação - Seleção do Modelo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535B22-B91F-DE9D-00BE-1D9BC8CD8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742" y="2443762"/>
            <a:ext cx="8512515" cy="4234870"/>
          </a:xfrm>
          <a:prstGeom prst="rect">
            <a:avLst/>
          </a:prstGeom>
        </p:spPr>
      </p:pic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8CB6F9A6-C9BA-8173-BE37-B5CBB66AAD03}"/>
              </a:ext>
            </a:extLst>
          </p:cNvPr>
          <p:cNvSpPr txBox="1"/>
          <p:nvPr/>
        </p:nvSpPr>
        <p:spPr>
          <a:xfrm>
            <a:off x="1829319" y="1895102"/>
            <a:ext cx="8522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Modelo Selecionado: </a:t>
            </a:r>
            <a:r>
              <a:rPr lang="pt-BR" sz="1800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Regressão Logística</a:t>
            </a:r>
            <a:endParaRPr lang="pt-BR" b="1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020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8" y="1096484"/>
            <a:ext cx="10362681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dirty="0">
                <a:latin typeface="Montserrat" pitchFamily="2" charset="0"/>
              </a:rPr>
              <a:t>Classificação - Treinamento do Modelo</a:t>
            </a:r>
            <a:endParaRPr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849086" y="1154821"/>
            <a:ext cx="9802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06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E8A782-EFC1-6E45-3D0E-3C50BBFD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343" y="1999735"/>
            <a:ext cx="9517224" cy="47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84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8" y="1096484"/>
            <a:ext cx="10362681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dirty="0" err="1">
                <a:latin typeface="Montserrat" pitchFamily="2" charset="0"/>
              </a:rPr>
              <a:t>Deploy</a:t>
            </a:r>
            <a:r>
              <a:rPr lang="pt-BR" dirty="0">
                <a:latin typeface="Montserrat" pitchFamily="2" charset="0"/>
              </a:rPr>
              <a:t> em Produção</a:t>
            </a:r>
            <a:endParaRPr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849086" y="1154821"/>
            <a:ext cx="9802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07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F59D5A-6743-796D-5B8A-28CE5B553F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5" b="1253"/>
          <a:stretch/>
        </p:blipFill>
        <p:spPr>
          <a:xfrm>
            <a:off x="2946000" y="1854994"/>
            <a:ext cx="6300000" cy="255279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B564889-51C9-BA5F-9AEC-ED94BF786F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558"/>
          <a:stretch/>
        </p:blipFill>
        <p:spPr>
          <a:xfrm>
            <a:off x="2946000" y="4407786"/>
            <a:ext cx="6300000" cy="22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2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dirty="0"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</TotalTime>
  <Words>246</Words>
  <Application>Microsoft Office PowerPoint</Application>
  <PresentationFormat>Widescreen</PresentationFormat>
  <Paragraphs>54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Introdução</vt:lpstr>
      <vt:lpstr>Objetivo</vt:lpstr>
      <vt:lpstr>Clusterização - Clusters</vt:lpstr>
      <vt:lpstr>Clusterização - Indicadores</vt:lpstr>
      <vt:lpstr>Classificação - Seleção do Modelo</vt:lpstr>
      <vt:lpstr>Classificação - Treinamento do Modelo</vt:lpstr>
      <vt:lpstr>Deploy em Produção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32</cp:revision>
  <dcterms:created xsi:type="dcterms:W3CDTF">2024-09-30T22:35:54Z</dcterms:created>
  <dcterms:modified xsi:type="dcterms:W3CDTF">2024-10-01T11:51:58Z</dcterms:modified>
</cp:coreProperties>
</file>